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78" r:id="rId3"/>
    <p:sldId id="283" r:id="rId4"/>
    <p:sldId id="284" r:id="rId5"/>
    <p:sldId id="28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93" d="100"/>
          <a:sy n="93" d="100"/>
        </p:scale>
        <p:origin x="62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6111-DC80-461A-9F4B-0A036EC29EBE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3B53-3EEB-465A-8575-68084B5CB8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222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6111-DC80-461A-9F4B-0A036EC29EBE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3B53-3EEB-465A-8575-68084B5CB8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5446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6111-DC80-461A-9F4B-0A036EC29EBE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3B53-3EEB-465A-8575-68084B5CB80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9449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6111-DC80-461A-9F4B-0A036EC29EBE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3B53-3EEB-465A-8575-68084B5CB8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2938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6111-DC80-461A-9F4B-0A036EC29EBE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3B53-3EEB-465A-8575-68084B5CB80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7786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6111-DC80-461A-9F4B-0A036EC29EBE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3B53-3EEB-465A-8575-68084B5CB8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39520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6111-DC80-461A-9F4B-0A036EC29EBE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3B53-3EEB-465A-8575-68084B5CB8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8465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6111-DC80-461A-9F4B-0A036EC29EBE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3B53-3EEB-465A-8575-68084B5CB8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87229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內文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549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6111-DC80-461A-9F4B-0A036EC29EBE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3B53-3EEB-465A-8575-68084B5CB8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560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6111-DC80-461A-9F4B-0A036EC29EBE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3B53-3EEB-465A-8575-68084B5CB8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16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6111-DC80-461A-9F4B-0A036EC29EBE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3B53-3EEB-465A-8575-68084B5CB8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003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6111-DC80-461A-9F4B-0A036EC29EBE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3B53-3EEB-465A-8575-68084B5CB8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345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6111-DC80-461A-9F4B-0A036EC29EBE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3B53-3EEB-465A-8575-68084B5CB8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8097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6111-DC80-461A-9F4B-0A036EC29EBE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3B53-3EEB-465A-8575-68084B5CB8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3725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6111-DC80-461A-9F4B-0A036EC29EBE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3B53-3EEB-465A-8575-68084B5CB8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715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6111-DC80-461A-9F4B-0A036EC29EBE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3B53-3EEB-465A-8575-68084B5CB8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630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D6111-DC80-461A-9F4B-0A036EC29EBE}" type="datetimeFigureOut">
              <a:rPr lang="zh-TW" altLang="en-US" smtClean="0"/>
              <a:t>2021/6/21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A473B53-3EEB-465A-8575-68084B5CB8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9633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65BE67D-C976-467A-A8F1-09BC0649DF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531165"/>
            <a:ext cx="7766936" cy="1646302"/>
          </a:xfrm>
        </p:spPr>
        <p:txBody>
          <a:bodyPr/>
          <a:lstStyle/>
          <a:p>
            <a:pPr algn="l"/>
            <a:r>
              <a:rPr lang="zh-TW" altLang="en-US" dirty="0">
                <a:solidFill>
                  <a:schemeClr val="tx1"/>
                </a:solidFill>
              </a:rPr>
              <a:t>數學</a:t>
            </a:r>
            <a:r>
              <a:rPr lang="en-US" altLang="zh-TW" dirty="0">
                <a:solidFill>
                  <a:schemeClr val="tx1"/>
                </a:solidFill>
              </a:rPr>
              <a:t>L10</a:t>
            </a:r>
            <a:r>
              <a:rPr lang="zh-TW" altLang="en-US" dirty="0">
                <a:solidFill>
                  <a:schemeClr val="tx1"/>
                </a:solidFill>
              </a:rPr>
              <a:t>操作練習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9BCA368-8597-453F-AE3A-9DF730B743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4312" y="3429000"/>
            <a:ext cx="9969825" cy="1963615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altLang="zh-TW" dirty="0">
                <a:solidFill>
                  <a:srgbClr val="FF0000"/>
                </a:solidFill>
                <a:latin typeface="Walbaum Text" panose="020B0604020202020204" pitchFamily="18" charset="0"/>
              </a:rPr>
              <a:t>【</a:t>
            </a:r>
            <a:r>
              <a:rPr lang="zh-TW" altLang="en-US" dirty="0">
                <a:solidFill>
                  <a:srgbClr val="FF0000"/>
                </a:solidFill>
                <a:latin typeface="Walbaum Text" panose="020B0604020202020204" pitchFamily="18" charset="0"/>
              </a:rPr>
              <a:t>閱讀完再操作</a:t>
            </a:r>
            <a:r>
              <a:rPr lang="en-US" altLang="zh-TW" dirty="0">
                <a:solidFill>
                  <a:srgbClr val="FF0000"/>
                </a:solidFill>
                <a:latin typeface="Walbaum Text" panose="02070503080703020303" pitchFamily="18" charset="0"/>
              </a:rPr>
              <a:t>】</a:t>
            </a:r>
          </a:p>
          <a:p>
            <a:pPr algn="l">
              <a:lnSpc>
                <a:spcPct val="150000"/>
              </a:lnSpc>
            </a:pPr>
            <a:r>
              <a:rPr lang="zh-TW" altLang="en-US" dirty="0">
                <a:solidFill>
                  <a:schemeClr val="tx1"/>
                </a:solidFill>
              </a:rPr>
              <a:t>用滑鼠移動小方塊拚出立體圖，受限於目前科技的問題，拼排的方式與實際不一樣，建議可以放前或放後面試一試。</a:t>
            </a:r>
            <a:endParaRPr lang="en-US" altLang="zh-TW" dirty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zh-TW" altLang="zh-TW" dirty="0">
                <a:solidFill>
                  <a:schemeClr val="tx1"/>
                </a:solidFill>
                <a:sym typeface="Wingdings 2" panose="05020102010507070707" pitchFamily="18" charset="2"/>
              </a:rPr>
              <a:t></a:t>
            </a:r>
            <a:r>
              <a:rPr lang="zh-TW" altLang="en-US" dirty="0">
                <a:solidFill>
                  <a:schemeClr val="tx1"/>
                </a:solidFill>
              </a:rPr>
              <a:t>如果小方塊弄丟了，可以按右鍵複製一顆新的</a:t>
            </a:r>
            <a:endParaRPr lang="en-US" altLang="zh-TW" dirty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zh-TW" altLang="en-US" dirty="0">
                <a:solidFill>
                  <a:schemeClr val="tx1"/>
                </a:solidFill>
                <a:sym typeface="Wingdings 2" panose="05020102010507070707" pitchFamily="18" charset="2"/>
              </a:rPr>
              <a:t>如果你想的比這一頁還要多，請按複製投影片，你可以繼續增加你的遊戲活動</a:t>
            </a:r>
            <a:endParaRPr lang="en-US" altLang="zh-TW" dirty="0">
              <a:solidFill>
                <a:schemeClr val="tx1"/>
              </a:solidFill>
              <a:sym typeface="Wingdings 2" panose="05020102010507070707" pitchFamily="18" charset="2"/>
            </a:endParaRPr>
          </a:p>
          <a:p>
            <a:pPr algn="l">
              <a:lnSpc>
                <a:spcPct val="150000"/>
              </a:lnSpc>
            </a:pPr>
            <a:r>
              <a:rPr lang="zh-TW" altLang="en-US" dirty="0">
                <a:solidFill>
                  <a:schemeClr val="tx1"/>
                </a:solidFill>
                <a:sym typeface="Wingdings 2" panose="05020102010507070707" pitchFamily="18" charset="2"/>
              </a:rPr>
              <a:t>最後請把投影片傳上來給老師，作為老師課堂小小小的加分。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424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文字方塊 1">
            <a:extLst>
              <a:ext uri="{FF2B5EF4-FFF2-40B4-BE49-F238E27FC236}">
                <a16:creationId xmlns:a16="http://schemas.microsoft.com/office/drawing/2014/main" id="{82A3E4E0-3FD4-4035-AED7-0B02BA1B1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24" y="150935"/>
            <a:ext cx="1032595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03225" indent="-403225"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 </a:t>
            </a:r>
            <a:r>
              <a:rPr lang="zh-TW" altLang="en-US" sz="3200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詠文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用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      ，排出右邊的造型。排排看，用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      ，</a:t>
            </a:r>
            <a:b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你還可以排出哪些不同的造型？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立方體 3">
            <a:extLst>
              <a:ext uri="{FF2B5EF4-FFF2-40B4-BE49-F238E27FC236}">
                <a16:creationId xmlns:a16="http://schemas.microsoft.com/office/drawing/2014/main" id="{62894436-A4FC-4BC1-8F94-EA44E4B46B6E}"/>
              </a:ext>
            </a:extLst>
          </p:cNvPr>
          <p:cNvSpPr/>
          <p:nvPr/>
        </p:nvSpPr>
        <p:spPr>
          <a:xfrm>
            <a:off x="2442367" y="115888"/>
            <a:ext cx="541338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2" name="立方體 11">
            <a:extLst>
              <a:ext uri="{FF2B5EF4-FFF2-40B4-BE49-F238E27FC236}">
                <a16:creationId xmlns:a16="http://schemas.microsoft.com/office/drawing/2014/main" id="{58074B12-2D70-44F8-9C70-5415918E93D2}"/>
              </a:ext>
            </a:extLst>
          </p:cNvPr>
          <p:cNvSpPr/>
          <p:nvPr/>
        </p:nvSpPr>
        <p:spPr>
          <a:xfrm>
            <a:off x="9430484" y="149712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3" name="立方體 12">
            <a:extLst>
              <a:ext uri="{FF2B5EF4-FFF2-40B4-BE49-F238E27FC236}">
                <a16:creationId xmlns:a16="http://schemas.microsoft.com/office/drawing/2014/main" id="{924041F6-AC98-4D33-BA08-2FB1147D2E66}"/>
              </a:ext>
            </a:extLst>
          </p:cNvPr>
          <p:cNvSpPr/>
          <p:nvPr/>
        </p:nvSpPr>
        <p:spPr>
          <a:xfrm>
            <a:off x="8326439" y="975831"/>
            <a:ext cx="593725" cy="593725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9" name="立方體 18">
            <a:extLst>
              <a:ext uri="{FF2B5EF4-FFF2-40B4-BE49-F238E27FC236}">
                <a16:creationId xmlns:a16="http://schemas.microsoft.com/office/drawing/2014/main" id="{3899647A-E2B7-4C88-A9CB-1F9E015F4445}"/>
              </a:ext>
            </a:extLst>
          </p:cNvPr>
          <p:cNvSpPr/>
          <p:nvPr/>
        </p:nvSpPr>
        <p:spPr>
          <a:xfrm>
            <a:off x="8781258" y="975832"/>
            <a:ext cx="593725" cy="593725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1" name="立方體 20">
            <a:extLst>
              <a:ext uri="{FF2B5EF4-FFF2-40B4-BE49-F238E27FC236}">
                <a16:creationId xmlns:a16="http://schemas.microsoft.com/office/drawing/2014/main" id="{0CB96D87-FD88-414D-86E1-F8A557EA340D}"/>
              </a:ext>
            </a:extLst>
          </p:cNvPr>
          <p:cNvSpPr/>
          <p:nvPr/>
        </p:nvSpPr>
        <p:spPr>
          <a:xfrm>
            <a:off x="9217027" y="975832"/>
            <a:ext cx="593725" cy="593725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2" name="立方體 21">
            <a:extLst>
              <a:ext uri="{FF2B5EF4-FFF2-40B4-BE49-F238E27FC236}">
                <a16:creationId xmlns:a16="http://schemas.microsoft.com/office/drawing/2014/main" id="{0E801280-F484-429B-94DF-756305B4504B}"/>
              </a:ext>
            </a:extLst>
          </p:cNvPr>
          <p:cNvSpPr/>
          <p:nvPr/>
        </p:nvSpPr>
        <p:spPr>
          <a:xfrm>
            <a:off x="8623302" y="1143779"/>
            <a:ext cx="593725" cy="595313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FBBA4351-ED82-45CA-A84A-42DCD509F7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172993"/>
              </p:ext>
            </p:extLst>
          </p:nvPr>
        </p:nvGraphicFramePr>
        <p:xfrm>
          <a:off x="1795464" y="1996122"/>
          <a:ext cx="81280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6215648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333883412"/>
                    </a:ext>
                  </a:extLst>
                </a:gridCol>
              </a:tblGrid>
              <a:tr h="322645">
                <a:tc>
                  <a:txBody>
                    <a:bodyPr/>
                    <a:lstStyle/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zh-TW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563358"/>
                  </a:ext>
                </a:extLst>
              </a:tr>
            </a:tbl>
          </a:graphicData>
        </a:graphic>
      </p:graphicFrame>
      <p:sp>
        <p:nvSpPr>
          <p:cNvPr id="36" name="立方體 35">
            <a:extLst>
              <a:ext uri="{FF2B5EF4-FFF2-40B4-BE49-F238E27FC236}">
                <a16:creationId xmlns:a16="http://schemas.microsoft.com/office/drawing/2014/main" id="{3FD5EAA1-7C2F-4DA7-8EC8-80D312D11800}"/>
              </a:ext>
            </a:extLst>
          </p:cNvPr>
          <p:cNvSpPr/>
          <p:nvPr/>
        </p:nvSpPr>
        <p:spPr>
          <a:xfrm>
            <a:off x="2238740" y="2427921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0" name="立方體 39">
            <a:extLst>
              <a:ext uri="{FF2B5EF4-FFF2-40B4-BE49-F238E27FC236}">
                <a16:creationId xmlns:a16="http://schemas.microsoft.com/office/drawing/2014/main" id="{2E08DF2D-D12C-43C1-BEDB-2E5628A599D2}"/>
              </a:ext>
            </a:extLst>
          </p:cNvPr>
          <p:cNvSpPr/>
          <p:nvPr/>
        </p:nvSpPr>
        <p:spPr>
          <a:xfrm>
            <a:off x="2951891" y="2354214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2" name="立方體 41">
            <a:extLst>
              <a:ext uri="{FF2B5EF4-FFF2-40B4-BE49-F238E27FC236}">
                <a16:creationId xmlns:a16="http://schemas.microsoft.com/office/drawing/2014/main" id="{5036A557-4AF3-47A9-9A77-83D87CA6D027}"/>
              </a:ext>
            </a:extLst>
          </p:cNvPr>
          <p:cNvSpPr/>
          <p:nvPr/>
        </p:nvSpPr>
        <p:spPr>
          <a:xfrm>
            <a:off x="3816900" y="2427921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3" name="立方體 42">
            <a:extLst>
              <a:ext uri="{FF2B5EF4-FFF2-40B4-BE49-F238E27FC236}">
                <a16:creationId xmlns:a16="http://schemas.microsoft.com/office/drawing/2014/main" id="{26435074-5805-43FC-9000-020E5BDBEB94}"/>
              </a:ext>
            </a:extLst>
          </p:cNvPr>
          <p:cNvSpPr/>
          <p:nvPr/>
        </p:nvSpPr>
        <p:spPr>
          <a:xfrm>
            <a:off x="4688443" y="2392386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4" name="立方體 43">
            <a:extLst>
              <a:ext uri="{FF2B5EF4-FFF2-40B4-BE49-F238E27FC236}">
                <a16:creationId xmlns:a16="http://schemas.microsoft.com/office/drawing/2014/main" id="{E97FE0DF-7FAB-4427-B829-B21089619B6F}"/>
              </a:ext>
            </a:extLst>
          </p:cNvPr>
          <p:cNvSpPr/>
          <p:nvPr/>
        </p:nvSpPr>
        <p:spPr>
          <a:xfrm>
            <a:off x="6253529" y="2432881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5" name="立方體 44">
            <a:extLst>
              <a:ext uri="{FF2B5EF4-FFF2-40B4-BE49-F238E27FC236}">
                <a16:creationId xmlns:a16="http://schemas.microsoft.com/office/drawing/2014/main" id="{EAD8D39C-A566-448C-A6F6-5103DC39402C}"/>
              </a:ext>
            </a:extLst>
          </p:cNvPr>
          <p:cNvSpPr/>
          <p:nvPr/>
        </p:nvSpPr>
        <p:spPr>
          <a:xfrm>
            <a:off x="7064036" y="2515722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6" name="立方體 45">
            <a:extLst>
              <a:ext uri="{FF2B5EF4-FFF2-40B4-BE49-F238E27FC236}">
                <a16:creationId xmlns:a16="http://schemas.microsoft.com/office/drawing/2014/main" id="{DE6BA42C-B30E-4BFF-9192-D8A299A0DDDA}"/>
              </a:ext>
            </a:extLst>
          </p:cNvPr>
          <p:cNvSpPr/>
          <p:nvPr/>
        </p:nvSpPr>
        <p:spPr>
          <a:xfrm>
            <a:off x="8049661" y="2427921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7" name="立方體 46">
            <a:extLst>
              <a:ext uri="{FF2B5EF4-FFF2-40B4-BE49-F238E27FC236}">
                <a16:creationId xmlns:a16="http://schemas.microsoft.com/office/drawing/2014/main" id="{AC07E126-FDCB-415A-8312-5E9CAC5A6C37}"/>
              </a:ext>
            </a:extLst>
          </p:cNvPr>
          <p:cNvSpPr/>
          <p:nvPr/>
        </p:nvSpPr>
        <p:spPr>
          <a:xfrm>
            <a:off x="8939214" y="2296943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文字方塊 1">
            <a:extLst>
              <a:ext uri="{FF2B5EF4-FFF2-40B4-BE49-F238E27FC236}">
                <a16:creationId xmlns:a16="http://schemas.microsoft.com/office/drawing/2014/main" id="{82A3E4E0-3FD4-4035-AED7-0B02BA1B1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" y="146050"/>
            <a:ext cx="1136552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03225" indent="-403225"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2. 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全部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個小白方塊可以排成幾個正方體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至少要用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塊以上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立方體 3">
            <a:extLst>
              <a:ext uri="{FF2B5EF4-FFF2-40B4-BE49-F238E27FC236}">
                <a16:creationId xmlns:a16="http://schemas.microsoft.com/office/drawing/2014/main" id="{62894436-A4FC-4BC1-8F94-EA44E4B46B6E}"/>
              </a:ext>
            </a:extLst>
          </p:cNvPr>
          <p:cNvSpPr/>
          <p:nvPr/>
        </p:nvSpPr>
        <p:spPr>
          <a:xfrm>
            <a:off x="1290822" y="1297306"/>
            <a:ext cx="541338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2" name="立方體 11">
            <a:extLst>
              <a:ext uri="{FF2B5EF4-FFF2-40B4-BE49-F238E27FC236}">
                <a16:creationId xmlns:a16="http://schemas.microsoft.com/office/drawing/2014/main" id="{58074B12-2D70-44F8-9C70-5415918E93D2}"/>
              </a:ext>
            </a:extLst>
          </p:cNvPr>
          <p:cNvSpPr/>
          <p:nvPr/>
        </p:nvSpPr>
        <p:spPr>
          <a:xfrm>
            <a:off x="4418568" y="1258240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3" name="立方體 12">
            <a:extLst>
              <a:ext uri="{FF2B5EF4-FFF2-40B4-BE49-F238E27FC236}">
                <a16:creationId xmlns:a16="http://schemas.microsoft.com/office/drawing/2014/main" id="{924041F6-AC98-4D33-BA08-2FB1147D2E66}"/>
              </a:ext>
            </a:extLst>
          </p:cNvPr>
          <p:cNvSpPr/>
          <p:nvPr/>
        </p:nvSpPr>
        <p:spPr>
          <a:xfrm>
            <a:off x="7771764" y="1265313"/>
            <a:ext cx="593725" cy="593725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9" name="立方體 18">
            <a:extLst>
              <a:ext uri="{FF2B5EF4-FFF2-40B4-BE49-F238E27FC236}">
                <a16:creationId xmlns:a16="http://schemas.microsoft.com/office/drawing/2014/main" id="{3899647A-E2B7-4C88-A9CB-1F9E015F4445}"/>
              </a:ext>
            </a:extLst>
          </p:cNvPr>
          <p:cNvSpPr/>
          <p:nvPr/>
        </p:nvSpPr>
        <p:spPr>
          <a:xfrm>
            <a:off x="8615364" y="1223268"/>
            <a:ext cx="593725" cy="593725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1" name="立方體 20">
            <a:extLst>
              <a:ext uri="{FF2B5EF4-FFF2-40B4-BE49-F238E27FC236}">
                <a16:creationId xmlns:a16="http://schemas.microsoft.com/office/drawing/2014/main" id="{0CB96D87-FD88-414D-86E1-F8A557EA340D}"/>
              </a:ext>
            </a:extLst>
          </p:cNvPr>
          <p:cNvSpPr/>
          <p:nvPr/>
        </p:nvSpPr>
        <p:spPr>
          <a:xfrm>
            <a:off x="9369137" y="1223268"/>
            <a:ext cx="593725" cy="593725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2" name="立方體 21">
            <a:extLst>
              <a:ext uri="{FF2B5EF4-FFF2-40B4-BE49-F238E27FC236}">
                <a16:creationId xmlns:a16="http://schemas.microsoft.com/office/drawing/2014/main" id="{0E801280-F484-429B-94DF-756305B4504B}"/>
              </a:ext>
            </a:extLst>
          </p:cNvPr>
          <p:cNvSpPr/>
          <p:nvPr/>
        </p:nvSpPr>
        <p:spPr>
          <a:xfrm>
            <a:off x="7037048" y="1180713"/>
            <a:ext cx="593725" cy="595313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FBBA4351-ED82-45CA-A84A-42DCD509F717}"/>
              </a:ext>
            </a:extLst>
          </p:cNvPr>
          <p:cNvGraphicFramePr>
            <a:graphicFrameLocks noGrp="1"/>
          </p:cNvGraphicFramePr>
          <p:nvPr/>
        </p:nvGraphicFramePr>
        <p:xfrm>
          <a:off x="1795464" y="1996122"/>
          <a:ext cx="81280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6215648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333883412"/>
                    </a:ext>
                  </a:extLst>
                </a:gridCol>
              </a:tblGrid>
              <a:tr h="322645">
                <a:tc>
                  <a:txBody>
                    <a:bodyPr/>
                    <a:lstStyle/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zh-TW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563358"/>
                  </a:ext>
                </a:extLst>
              </a:tr>
            </a:tbl>
          </a:graphicData>
        </a:graphic>
      </p:graphicFrame>
      <p:sp>
        <p:nvSpPr>
          <p:cNvPr id="36" name="立方體 35">
            <a:extLst>
              <a:ext uri="{FF2B5EF4-FFF2-40B4-BE49-F238E27FC236}">
                <a16:creationId xmlns:a16="http://schemas.microsoft.com/office/drawing/2014/main" id="{3FD5EAA1-7C2F-4DA7-8EC8-80D312D11800}"/>
              </a:ext>
            </a:extLst>
          </p:cNvPr>
          <p:cNvSpPr/>
          <p:nvPr/>
        </p:nvSpPr>
        <p:spPr>
          <a:xfrm>
            <a:off x="2136960" y="1284289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0" name="立方體 39">
            <a:extLst>
              <a:ext uri="{FF2B5EF4-FFF2-40B4-BE49-F238E27FC236}">
                <a16:creationId xmlns:a16="http://schemas.microsoft.com/office/drawing/2014/main" id="{2E08DF2D-D12C-43C1-BEDB-2E5628A599D2}"/>
              </a:ext>
            </a:extLst>
          </p:cNvPr>
          <p:cNvSpPr/>
          <p:nvPr/>
        </p:nvSpPr>
        <p:spPr>
          <a:xfrm>
            <a:off x="2909887" y="1223268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2" name="立方體 41">
            <a:extLst>
              <a:ext uri="{FF2B5EF4-FFF2-40B4-BE49-F238E27FC236}">
                <a16:creationId xmlns:a16="http://schemas.microsoft.com/office/drawing/2014/main" id="{5036A557-4AF3-47A9-9A77-83D87CA6D027}"/>
              </a:ext>
            </a:extLst>
          </p:cNvPr>
          <p:cNvSpPr/>
          <p:nvPr/>
        </p:nvSpPr>
        <p:spPr>
          <a:xfrm>
            <a:off x="3683852" y="1195388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3" name="立方體 42">
            <a:extLst>
              <a:ext uri="{FF2B5EF4-FFF2-40B4-BE49-F238E27FC236}">
                <a16:creationId xmlns:a16="http://schemas.microsoft.com/office/drawing/2014/main" id="{26435074-5805-43FC-9000-020E5BDBEB94}"/>
              </a:ext>
            </a:extLst>
          </p:cNvPr>
          <p:cNvSpPr/>
          <p:nvPr/>
        </p:nvSpPr>
        <p:spPr>
          <a:xfrm>
            <a:off x="5290467" y="1253501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4" name="立方體 43">
            <a:extLst>
              <a:ext uri="{FF2B5EF4-FFF2-40B4-BE49-F238E27FC236}">
                <a16:creationId xmlns:a16="http://schemas.microsoft.com/office/drawing/2014/main" id="{E97FE0DF-7FAB-4427-B829-B21089619B6F}"/>
              </a:ext>
            </a:extLst>
          </p:cNvPr>
          <p:cNvSpPr/>
          <p:nvPr/>
        </p:nvSpPr>
        <p:spPr>
          <a:xfrm>
            <a:off x="6222276" y="1223268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5" name="立方體 44">
            <a:extLst>
              <a:ext uri="{FF2B5EF4-FFF2-40B4-BE49-F238E27FC236}">
                <a16:creationId xmlns:a16="http://schemas.microsoft.com/office/drawing/2014/main" id="{EAD8D39C-A566-448C-A6F6-5103DC39402C}"/>
              </a:ext>
            </a:extLst>
          </p:cNvPr>
          <p:cNvSpPr/>
          <p:nvPr/>
        </p:nvSpPr>
        <p:spPr>
          <a:xfrm>
            <a:off x="411445" y="1307673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6" name="立方體 45">
            <a:extLst>
              <a:ext uri="{FF2B5EF4-FFF2-40B4-BE49-F238E27FC236}">
                <a16:creationId xmlns:a16="http://schemas.microsoft.com/office/drawing/2014/main" id="{DE6BA42C-B30E-4BFF-9192-D8A299A0DDDA}"/>
              </a:ext>
            </a:extLst>
          </p:cNvPr>
          <p:cNvSpPr/>
          <p:nvPr/>
        </p:nvSpPr>
        <p:spPr>
          <a:xfrm>
            <a:off x="10897922" y="1180713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7" name="立方體 46">
            <a:extLst>
              <a:ext uri="{FF2B5EF4-FFF2-40B4-BE49-F238E27FC236}">
                <a16:creationId xmlns:a16="http://schemas.microsoft.com/office/drawing/2014/main" id="{AC07E126-FDCB-415A-8312-5E9CAC5A6C37}"/>
              </a:ext>
            </a:extLst>
          </p:cNvPr>
          <p:cNvSpPr/>
          <p:nvPr/>
        </p:nvSpPr>
        <p:spPr>
          <a:xfrm>
            <a:off x="10196367" y="1245360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8" name="立方體 17">
            <a:extLst>
              <a:ext uri="{FF2B5EF4-FFF2-40B4-BE49-F238E27FC236}">
                <a16:creationId xmlns:a16="http://schemas.microsoft.com/office/drawing/2014/main" id="{48114700-E834-4657-8D46-C7CB21EF3C70}"/>
              </a:ext>
            </a:extLst>
          </p:cNvPr>
          <p:cNvSpPr/>
          <p:nvPr/>
        </p:nvSpPr>
        <p:spPr>
          <a:xfrm>
            <a:off x="10950236" y="2170351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0" name="立方體 19">
            <a:extLst>
              <a:ext uri="{FF2B5EF4-FFF2-40B4-BE49-F238E27FC236}">
                <a16:creationId xmlns:a16="http://schemas.microsoft.com/office/drawing/2014/main" id="{1C866B90-ABD6-4526-B984-8FEE3950768A}"/>
              </a:ext>
            </a:extLst>
          </p:cNvPr>
          <p:cNvSpPr/>
          <p:nvPr/>
        </p:nvSpPr>
        <p:spPr>
          <a:xfrm>
            <a:off x="472447" y="2257814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3" name="立方體 22">
            <a:extLst>
              <a:ext uri="{FF2B5EF4-FFF2-40B4-BE49-F238E27FC236}">
                <a16:creationId xmlns:a16="http://schemas.microsoft.com/office/drawing/2014/main" id="{E3224D9B-9D50-4D01-8947-6EABB57DE009}"/>
              </a:ext>
            </a:extLst>
          </p:cNvPr>
          <p:cNvSpPr/>
          <p:nvPr/>
        </p:nvSpPr>
        <p:spPr>
          <a:xfrm>
            <a:off x="10951607" y="3026135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4" name="立方體 23">
            <a:extLst>
              <a:ext uri="{FF2B5EF4-FFF2-40B4-BE49-F238E27FC236}">
                <a16:creationId xmlns:a16="http://schemas.microsoft.com/office/drawing/2014/main" id="{2B67B3D2-13D1-4A5D-9715-58A49A70CE43}"/>
              </a:ext>
            </a:extLst>
          </p:cNvPr>
          <p:cNvSpPr/>
          <p:nvPr/>
        </p:nvSpPr>
        <p:spPr>
          <a:xfrm>
            <a:off x="10950236" y="3745898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5" name="立方體 24">
            <a:extLst>
              <a:ext uri="{FF2B5EF4-FFF2-40B4-BE49-F238E27FC236}">
                <a16:creationId xmlns:a16="http://schemas.microsoft.com/office/drawing/2014/main" id="{002C422D-B014-459E-822A-DAF062D638B9}"/>
              </a:ext>
            </a:extLst>
          </p:cNvPr>
          <p:cNvSpPr/>
          <p:nvPr/>
        </p:nvSpPr>
        <p:spPr>
          <a:xfrm>
            <a:off x="383264" y="3191952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6" name="立方體 25">
            <a:extLst>
              <a:ext uri="{FF2B5EF4-FFF2-40B4-BE49-F238E27FC236}">
                <a16:creationId xmlns:a16="http://schemas.microsoft.com/office/drawing/2014/main" id="{36D235B0-6FE2-4C03-9A0D-0570BAE44801}"/>
              </a:ext>
            </a:extLst>
          </p:cNvPr>
          <p:cNvSpPr/>
          <p:nvPr/>
        </p:nvSpPr>
        <p:spPr>
          <a:xfrm>
            <a:off x="414382" y="4198443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0438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文字方塊 1">
            <a:extLst>
              <a:ext uri="{FF2B5EF4-FFF2-40B4-BE49-F238E27FC236}">
                <a16:creationId xmlns:a16="http://schemas.microsoft.com/office/drawing/2014/main" id="{82A3E4E0-3FD4-4035-AED7-0B02BA1B1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" y="146050"/>
            <a:ext cx="1136552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03225" indent="-403225"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2.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用      排成一個長方體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請排出兩種，數量不限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b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至少要有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層樓高。</a:t>
            </a:r>
            <a:endParaRPr lang="en-US" altLang="zh-TW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立方體 3">
            <a:extLst>
              <a:ext uri="{FF2B5EF4-FFF2-40B4-BE49-F238E27FC236}">
                <a16:creationId xmlns:a16="http://schemas.microsoft.com/office/drawing/2014/main" id="{62894436-A4FC-4BC1-8F94-EA44E4B46B6E}"/>
              </a:ext>
            </a:extLst>
          </p:cNvPr>
          <p:cNvSpPr/>
          <p:nvPr/>
        </p:nvSpPr>
        <p:spPr>
          <a:xfrm>
            <a:off x="1328946" y="1730124"/>
            <a:ext cx="541338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2" name="立方體 11">
            <a:extLst>
              <a:ext uri="{FF2B5EF4-FFF2-40B4-BE49-F238E27FC236}">
                <a16:creationId xmlns:a16="http://schemas.microsoft.com/office/drawing/2014/main" id="{58074B12-2D70-44F8-9C70-5415918E93D2}"/>
              </a:ext>
            </a:extLst>
          </p:cNvPr>
          <p:cNvSpPr/>
          <p:nvPr/>
        </p:nvSpPr>
        <p:spPr>
          <a:xfrm>
            <a:off x="4604698" y="1741080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3" name="立方體 12">
            <a:extLst>
              <a:ext uri="{FF2B5EF4-FFF2-40B4-BE49-F238E27FC236}">
                <a16:creationId xmlns:a16="http://schemas.microsoft.com/office/drawing/2014/main" id="{924041F6-AC98-4D33-BA08-2FB1147D2E66}"/>
              </a:ext>
            </a:extLst>
          </p:cNvPr>
          <p:cNvSpPr/>
          <p:nvPr/>
        </p:nvSpPr>
        <p:spPr>
          <a:xfrm>
            <a:off x="8212212" y="1691250"/>
            <a:ext cx="593725" cy="593725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9" name="立方體 18">
            <a:extLst>
              <a:ext uri="{FF2B5EF4-FFF2-40B4-BE49-F238E27FC236}">
                <a16:creationId xmlns:a16="http://schemas.microsoft.com/office/drawing/2014/main" id="{3899647A-E2B7-4C88-A9CB-1F9E015F4445}"/>
              </a:ext>
            </a:extLst>
          </p:cNvPr>
          <p:cNvSpPr/>
          <p:nvPr/>
        </p:nvSpPr>
        <p:spPr>
          <a:xfrm>
            <a:off x="9147041" y="1709658"/>
            <a:ext cx="593725" cy="593725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1" name="立方體 20">
            <a:extLst>
              <a:ext uri="{FF2B5EF4-FFF2-40B4-BE49-F238E27FC236}">
                <a16:creationId xmlns:a16="http://schemas.microsoft.com/office/drawing/2014/main" id="{0CB96D87-FD88-414D-86E1-F8A557EA340D}"/>
              </a:ext>
            </a:extLst>
          </p:cNvPr>
          <p:cNvSpPr/>
          <p:nvPr/>
        </p:nvSpPr>
        <p:spPr>
          <a:xfrm>
            <a:off x="393075" y="4126106"/>
            <a:ext cx="593725" cy="593725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2" name="立方體 21">
            <a:extLst>
              <a:ext uri="{FF2B5EF4-FFF2-40B4-BE49-F238E27FC236}">
                <a16:creationId xmlns:a16="http://schemas.microsoft.com/office/drawing/2014/main" id="{0E801280-F484-429B-94DF-756305B4504B}"/>
              </a:ext>
            </a:extLst>
          </p:cNvPr>
          <p:cNvSpPr/>
          <p:nvPr/>
        </p:nvSpPr>
        <p:spPr>
          <a:xfrm>
            <a:off x="7201454" y="1717635"/>
            <a:ext cx="593725" cy="595313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FBBA4351-ED82-45CA-A84A-42DCD509F7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366962"/>
              </p:ext>
            </p:extLst>
          </p:nvPr>
        </p:nvGraphicFramePr>
        <p:xfrm>
          <a:off x="1767936" y="2473292"/>
          <a:ext cx="81280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7459">
                  <a:extLst>
                    <a:ext uri="{9D8B030D-6E8A-4147-A177-3AD203B41FA5}">
                      <a16:colId xmlns:a16="http://schemas.microsoft.com/office/drawing/2014/main" val="262156486"/>
                    </a:ext>
                  </a:extLst>
                </a:gridCol>
                <a:gridCol w="4120541">
                  <a:extLst>
                    <a:ext uri="{9D8B030D-6E8A-4147-A177-3AD203B41FA5}">
                      <a16:colId xmlns:a16="http://schemas.microsoft.com/office/drawing/2014/main" val="3333883412"/>
                    </a:ext>
                  </a:extLst>
                </a:gridCol>
              </a:tblGrid>
              <a:tr h="322645">
                <a:tc>
                  <a:txBody>
                    <a:bodyPr/>
                    <a:lstStyle/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en-US" altLang="zh-TW" dirty="0"/>
                    </a:p>
                    <a:p>
                      <a:endParaRPr lang="zh-TW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563358"/>
                  </a:ext>
                </a:extLst>
              </a:tr>
            </a:tbl>
          </a:graphicData>
        </a:graphic>
      </p:graphicFrame>
      <p:sp>
        <p:nvSpPr>
          <p:cNvPr id="36" name="立方體 35">
            <a:extLst>
              <a:ext uri="{FF2B5EF4-FFF2-40B4-BE49-F238E27FC236}">
                <a16:creationId xmlns:a16="http://schemas.microsoft.com/office/drawing/2014/main" id="{3FD5EAA1-7C2F-4DA7-8EC8-80D312D11800}"/>
              </a:ext>
            </a:extLst>
          </p:cNvPr>
          <p:cNvSpPr/>
          <p:nvPr/>
        </p:nvSpPr>
        <p:spPr>
          <a:xfrm>
            <a:off x="2145660" y="1730124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0" name="立方體 39">
            <a:extLst>
              <a:ext uri="{FF2B5EF4-FFF2-40B4-BE49-F238E27FC236}">
                <a16:creationId xmlns:a16="http://schemas.microsoft.com/office/drawing/2014/main" id="{2E08DF2D-D12C-43C1-BEDB-2E5628A599D2}"/>
              </a:ext>
            </a:extLst>
          </p:cNvPr>
          <p:cNvSpPr/>
          <p:nvPr/>
        </p:nvSpPr>
        <p:spPr>
          <a:xfrm>
            <a:off x="3007458" y="1736646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2" name="立方體 41">
            <a:extLst>
              <a:ext uri="{FF2B5EF4-FFF2-40B4-BE49-F238E27FC236}">
                <a16:creationId xmlns:a16="http://schemas.microsoft.com/office/drawing/2014/main" id="{5036A557-4AF3-47A9-9A77-83D87CA6D027}"/>
              </a:ext>
            </a:extLst>
          </p:cNvPr>
          <p:cNvSpPr/>
          <p:nvPr/>
        </p:nvSpPr>
        <p:spPr>
          <a:xfrm>
            <a:off x="3797916" y="1691760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3" name="立方體 42">
            <a:extLst>
              <a:ext uri="{FF2B5EF4-FFF2-40B4-BE49-F238E27FC236}">
                <a16:creationId xmlns:a16="http://schemas.microsoft.com/office/drawing/2014/main" id="{26435074-5805-43FC-9000-020E5BDBEB94}"/>
              </a:ext>
            </a:extLst>
          </p:cNvPr>
          <p:cNvSpPr/>
          <p:nvPr/>
        </p:nvSpPr>
        <p:spPr>
          <a:xfrm>
            <a:off x="5449021" y="1718238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4" name="立方體 43">
            <a:extLst>
              <a:ext uri="{FF2B5EF4-FFF2-40B4-BE49-F238E27FC236}">
                <a16:creationId xmlns:a16="http://schemas.microsoft.com/office/drawing/2014/main" id="{E97FE0DF-7FAB-4427-B829-B21089619B6F}"/>
              </a:ext>
            </a:extLst>
          </p:cNvPr>
          <p:cNvSpPr/>
          <p:nvPr/>
        </p:nvSpPr>
        <p:spPr>
          <a:xfrm>
            <a:off x="6265298" y="1753374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5" name="立方體 44">
            <a:extLst>
              <a:ext uri="{FF2B5EF4-FFF2-40B4-BE49-F238E27FC236}">
                <a16:creationId xmlns:a16="http://schemas.microsoft.com/office/drawing/2014/main" id="{EAD8D39C-A566-448C-A6F6-5103DC39402C}"/>
              </a:ext>
            </a:extLst>
          </p:cNvPr>
          <p:cNvSpPr/>
          <p:nvPr/>
        </p:nvSpPr>
        <p:spPr>
          <a:xfrm>
            <a:off x="410702" y="1753374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6" name="立方體 45">
            <a:extLst>
              <a:ext uri="{FF2B5EF4-FFF2-40B4-BE49-F238E27FC236}">
                <a16:creationId xmlns:a16="http://schemas.microsoft.com/office/drawing/2014/main" id="{DE6BA42C-B30E-4BFF-9192-D8A299A0DDDA}"/>
              </a:ext>
            </a:extLst>
          </p:cNvPr>
          <p:cNvSpPr/>
          <p:nvPr/>
        </p:nvSpPr>
        <p:spPr>
          <a:xfrm>
            <a:off x="1151200" y="3333885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7" name="立方體 46">
            <a:extLst>
              <a:ext uri="{FF2B5EF4-FFF2-40B4-BE49-F238E27FC236}">
                <a16:creationId xmlns:a16="http://schemas.microsoft.com/office/drawing/2014/main" id="{AC07E126-FDCB-415A-8312-5E9CAC5A6C37}"/>
              </a:ext>
            </a:extLst>
          </p:cNvPr>
          <p:cNvSpPr/>
          <p:nvPr/>
        </p:nvSpPr>
        <p:spPr>
          <a:xfrm>
            <a:off x="1135107" y="2574333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8" name="立方體 17">
            <a:extLst>
              <a:ext uri="{FF2B5EF4-FFF2-40B4-BE49-F238E27FC236}">
                <a16:creationId xmlns:a16="http://schemas.microsoft.com/office/drawing/2014/main" id="{48114700-E834-4657-8D46-C7CB21EF3C70}"/>
              </a:ext>
            </a:extLst>
          </p:cNvPr>
          <p:cNvSpPr/>
          <p:nvPr/>
        </p:nvSpPr>
        <p:spPr>
          <a:xfrm>
            <a:off x="10974683" y="1730124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0" name="立方體 19">
            <a:extLst>
              <a:ext uri="{FF2B5EF4-FFF2-40B4-BE49-F238E27FC236}">
                <a16:creationId xmlns:a16="http://schemas.microsoft.com/office/drawing/2014/main" id="{1C866B90-ABD6-4526-B984-8FEE3950768A}"/>
              </a:ext>
            </a:extLst>
          </p:cNvPr>
          <p:cNvSpPr/>
          <p:nvPr/>
        </p:nvSpPr>
        <p:spPr>
          <a:xfrm>
            <a:off x="393075" y="2574798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3" name="立方體 22">
            <a:extLst>
              <a:ext uri="{FF2B5EF4-FFF2-40B4-BE49-F238E27FC236}">
                <a16:creationId xmlns:a16="http://schemas.microsoft.com/office/drawing/2014/main" id="{E3224D9B-9D50-4D01-8947-6EABB57DE009}"/>
              </a:ext>
            </a:extLst>
          </p:cNvPr>
          <p:cNvSpPr/>
          <p:nvPr/>
        </p:nvSpPr>
        <p:spPr>
          <a:xfrm>
            <a:off x="11056893" y="2636983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4" name="立方體 23">
            <a:extLst>
              <a:ext uri="{FF2B5EF4-FFF2-40B4-BE49-F238E27FC236}">
                <a16:creationId xmlns:a16="http://schemas.microsoft.com/office/drawing/2014/main" id="{2B67B3D2-13D1-4A5D-9715-58A49A70CE43}"/>
              </a:ext>
            </a:extLst>
          </p:cNvPr>
          <p:cNvSpPr/>
          <p:nvPr/>
        </p:nvSpPr>
        <p:spPr>
          <a:xfrm>
            <a:off x="11065030" y="3451908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5" name="立方體 24">
            <a:extLst>
              <a:ext uri="{FF2B5EF4-FFF2-40B4-BE49-F238E27FC236}">
                <a16:creationId xmlns:a16="http://schemas.microsoft.com/office/drawing/2014/main" id="{002C422D-B014-459E-822A-DAF062D638B9}"/>
              </a:ext>
            </a:extLst>
          </p:cNvPr>
          <p:cNvSpPr/>
          <p:nvPr/>
        </p:nvSpPr>
        <p:spPr>
          <a:xfrm>
            <a:off x="393075" y="3296010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6" name="立方體 25">
            <a:extLst>
              <a:ext uri="{FF2B5EF4-FFF2-40B4-BE49-F238E27FC236}">
                <a16:creationId xmlns:a16="http://schemas.microsoft.com/office/drawing/2014/main" id="{36D235B0-6FE2-4C03-9A0D-0570BAE44801}"/>
              </a:ext>
            </a:extLst>
          </p:cNvPr>
          <p:cNvSpPr/>
          <p:nvPr/>
        </p:nvSpPr>
        <p:spPr>
          <a:xfrm>
            <a:off x="1404982" y="178468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7" name="立方體 26">
            <a:extLst>
              <a:ext uri="{FF2B5EF4-FFF2-40B4-BE49-F238E27FC236}">
                <a16:creationId xmlns:a16="http://schemas.microsoft.com/office/drawing/2014/main" id="{561FBB00-E369-4ED1-9020-5BF3A1A4B55F}"/>
              </a:ext>
            </a:extLst>
          </p:cNvPr>
          <p:cNvSpPr/>
          <p:nvPr/>
        </p:nvSpPr>
        <p:spPr>
          <a:xfrm>
            <a:off x="11065030" y="5161166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8" name="立方體 27">
            <a:extLst>
              <a:ext uri="{FF2B5EF4-FFF2-40B4-BE49-F238E27FC236}">
                <a16:creationId xmlns:a16="http://schemas.microsoft.com/office/drawing/2014/main" id="{E2E71EB8-D0F9-465B-BE74-CDE36E646EEC}"/>
              </a:ext>
            </a:extLst>
          </p:cNvPr>
          <p:cNvSpPr/>
          <p:nvPr/>
        </p:nvSpPr>
        <p:spPr>
          <a:xfrm>
            <a:off x="11056893" y="4306537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9" name="立方體 28">
            <a:extLst>
              <a:ext uri="{FF2B5EF4-FFF2-40B4-BE49-F238E27FC236}">
                <a16:creationId xmlns:a16="http://schemas.microsoft.com/office/drawing/2014/main" id="{9FB76530-7077-499F-B543-A73BAC891F79}"/>
              </a:ext>
            </a:extLst>
          </p:cNvPr>
          <p:cNvSpPr/>
          <p:nvPr/>
        </p:nvSpPr>
        <p:spPr>
          <a:xfrm>
            <a:off x="10222787" y="1745416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30" name="立方體 29">
            <a:extLst>
              <a:ext uri="{FF2B5EF4-FFF2-40B4-BE49-F238E27FC236}">
                <a16:creationId xmlns:a16="http://schemas.microsoft.com/office/drawing/2014/main" id="{4AA73648-5809-473E-A523-034BBA28B4FE}"/>
              </a:ext>
            </a:extLst>
          </p:cNvPr>
          <p:cNvSpPr/>
          <p:nvPr/>
        </p:nvSpPr>
        <p:spPr>
          <a:xfrm>
            <a:off x="10316702" y="2673104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31" name="立方體 30">
            <a:extLst>
              <a:ext uri="{FF2B5EF4-FFF2-40B4-BE49-F238E27FC236}">
                <a16:creationId xmlns:a16="http://schemas.microsoft.com/office/drawing/2014/main" id="{825C88B7-DDC4-4E70-862C-3382690D36EF}"/>
              </a:ext>
            </a:extLst>
          </p:cNvPr>
          <p:cNvSpPr/>
          <p:nvPr/>
        </p:nvSpPr>
        <p:spPr>
          <a:xfrm>
            <a:off x="10238062" y="3643683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32" name="立方體 31">
            <a:extLst>
              <a:ext uri="{FF2B5EF4-FFF2-40B4-BE49-F238E27FC236}">
                <a16:creationId xmlns:a16="http://schemas.microsoft.com/office/drawing/2014/main" id="{60E5C849-4613-438C-BA05-3DA26E34D090}"/>
              </a:ext>
            </a:extLst>
          </p:cNvPr>
          <p:cNvSpPr/>
          <p:nvPr/>
        </p:nvSpPr>
        <p:spPr>
          <a:xfrm>
            <a:off x="10238062" y="4449956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33" name="立方體 32">
            <a:extLst>
              <a:ext uri="{FF2B5EF4-FFF2-40B4-BE49-F238E27FC236}">
                <a16:creationId xmlns:a16="http://schemas.microsoft.com/office/drawing/2014/main" id="{9B70A9D0-595E-4F4A-96AC-F0A1FA6BAE08}"/>
              </a:ext>
            </a:extLst>
          </p:cNvPr>
          <p:cNvSpPr/>
          <p:nvPr/>
        </p:nvSpPr>
        <p:spPr>
          <a:xfrm>
            <a:off x="10262109" y="5310112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34" name="立方體 33">
            <a:extLst>
              <a:ext uri="{FF2B5EF4-FFF2-40B4-BE49-F238E27FC236}">
                <a16:creationId xmlns:a16="http://schemas.microsoft.com/office/drawing/2014/main" id="{46DF21BC-3A7A-4E00-90F5-7C2D6908B239}"/>
              </a:ext>
            </a:extLst>
          </p:cNvPr>
          <p:cNvSpPr/>
          <p:nvPr/>
        </p:nvSpPr>
        <p:spPr>
          <a:xfrm>
            <a:off x="10238062" y="6010816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35" name="立方體 34">
            <a:extLst>
              <a:ext uri="{FF2B5EF4-FFF2-40B4-BE49-F238E27FC236}">
                <a16:creationId xmlns:a16="http://schemas.microsoft.com/office/drawing/2014/main" id="{DA4DB089-F639-46E5-A01B-9EAC544049B3}"/>
              </a:ext>
            </a:extLst>
          </p:cNvPr>
          <p:cNvSpPr/>
          <p:nvPr/>
        </p:nvSpPr>
        <p:spPr>
          <a:xfrm>
            <a:off x="11056893" y="5950423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37" name="立方體 36">
            <a:extLst>
              <a:ext uri="{FF2B5EF4-FFF2-40B4-BE49-F238E27FC236}">
                <a16:creationId xmlns:a16="http://schemas.microsoft.com/office/drawing/2014/main" id="{16E6DC5B-1D6F-4574-88E3-A8D1699F2121}"/>
              </a:ext>
            </a:extLst>
          </p:cNvPr>
          <p:cNvSpPr/>
          <p:nvPr/>
        </p:nvSpPr>
        <p:spPr>
          <a:xfrm>
            <a:off x="1131888" y="4126106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38" name="立方體 37">
            <a:extLst>
              <a:ext uri="{FF2B5EF4-FFF2-40B4-BE49-F238E27FC236}">
                <a16:creationId xmlns:a16="http://schemas.microsoft.com/office/drawing/2014/main" id="{B832BA45-570A-4131-B35E-13896E31DF81}"/>
              </a:ext>
            </a:extLst>
          </p:cNvPr>
          <p:cNvSpPr/>
          <p:nvPr/>
        </p:nvSpPr>
        <p:spPr>
          <a:xfrm>
            <a:off x="373764" y="4987617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39" name="立方體 38">
            <a:extLst>
              <a:ext uri="{FF2B5EF4-FFF2-40B4-BE49-F238E27FC236}">
                <a16:creationId xmlns:a16="http://schemas.microsoft.com/office/drawing/2014/main" id="{00DFC741-87C0-4803-88C0-2D704244C4DA}"/>
              </a:ext>
            </a:extLst>
          </p:cNvPr>
          <p:cNvSpPr/>
          <p:nvPr/>
        </p:nvSpPr>
        <p:spPr>
          <a:xfrm>
            <a:off x="1180037" y="4975696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1" name="立方體 40">
            <a:extLst>
              <a:ext uri="{FF2B5EF4-FFF2-40B4-BE49-F238E27FC236}">
                <a16:creationId xmlns:a16="http://schemas.microsoft.com/office/drawing/2014/main" id="{95E5E640-DAA1-4C58-90E8-E1097EE97D5E}"/>
              </a:ext>
            </a:extLst>
          </p:cNvPr>
          <p:cNvSpPr/>
          <p:nvPr/>
        </p:nvSpPr>
        <p:spPr>
          <a:xfrm>
            <a:off x="325482" y="5838075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48" name="立方體 47">
            <a:extLst>
              <a:ext uri="{FF2B5EF4-FFF2-40B4-BE49-F238E27FC236}">
                <a16:creationId xmlns:a16="http://schemas.microsoft.com/office/drawing/2014/main" id="{A3A4594B-E491-4019-AFD7-9535FA00317F}"/>
              </a:ext>
            </a:extLst>
          </p:cNvPr>
          <p:cNvSpPr/>
          <p:nvPr/>
        </p:nvSpPr>
        <p:spPr>
          <a:xfrm>
            <a:off x="1107493" y="5860642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2004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文字方塊 1">
            <a:extLst>
              <a:ext uri="{FF2B5EF4-FFF2-40B4-BE49-F238E27FC236}">
                <a16:creationId xmlns:a16="http://schemas.microsoft.com/office/drawing/2014/main" id="{C9995A7D-6188-446C-BAC9-2235FEB71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613" y="225425"/>
            <a:ext cx="89392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3550" indent="-463550"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TW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4. 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用      排排看，排出邊長是</a:t>
            </a:r>
            <a:r>
              <a:rPr lang="en-US" altLang="zh-TW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公分的正方體。它的體積是多少立方公分？   </a:t>
            </a:r>
            <a:endParaRPr lang="en-US" altLang="zh-TW" sz="3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立方體 3">
            <a:extLst>
              <a:ext uri="{FF2B5EF4-FFF2-40B4-BE49-F238E27FC236}">
                <a16:creationId xmlns:a16="http://schemas.microsoft.com/office/drawing/2014/main" id="{CD21D376-81ED-43A2-8487-4F494ACC613C}"/>
              </a:ext>
            </a:extLst>
          </p:cNvPr>
          <p:cNvSpPr/>
          <p:nvPr/>
        </p:nvSpPr>
        <p:spPr>
          <a:xfrm>
            <a:off x="2663825" y="285750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5" name="立方體 74">
            <a:extLst>
              <a:ext uri="{FF2B5EF4-FFF2-40B4-BE49-F238E27FC236}">
                <a16:creationId xmlns:a16="http://schemas.microsoft.com/office/drawing/2014/main" id="{2C437C93-BECC-48EE-AD20-73CBE0971D02}"/>
              </a:ext>
            </a:extLst>
          </p:cNvPr>
          <p:cNvSpPr/>
          <p:nvPr/>
        </p:nvSpPr>
        <p:spPr>
          <a:xfrm>
            <a:off x="5863736" y="1668096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6" name="立方體 75">
            <a:extLst>
              <a:ext uri="{FF2B5EF4-FFF2-40B4-BE49-F238E27FC236}">
                <a16:creationId xmlns:a16="http://schemas.microsoft.com/office/drawing/2014/main" id="{E7CCD140-F5C2-4691-8B14-A0334905AD52}"/>
              </a:ext>
            </a:extLst>
          </p:cNvPr>
          <p:cNvSpPr/>
          <p:nvPr/>
        </p:nvSpPr>
        <p:spPr>
          <a:xfrm>
            <a:off x="5021140" y="1668096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7" name="立方體 76">
            <a:extLst>
              <a:ext uri="{FF2B5EF4-FFF2-40B4-BE49-F238E27FC236}">
                <a16:creationId xmlns:a16="http://schemas.microsoft.com/office/drawing/2014/main" id="{F03FD7C2-06EC-4685-914A-89F3A2E7401B}"/>
              </a:ext>
            </a:extLst>
          </p:cNvPr>
          <p:cNvSpPr/>
          <p:nvPr/>
        </p:nvSpPr>
        <p:spPr>
          <a:xfrm>
            <a:off x="4263536" y="1676156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8" name="立方體 77">
            <a:extLst>
              <a:ext uri="{FF2B5EF4-FFF2-40B4-BE49-F238E27FC236}">
                <a16:creationId xmlns:a16="http://schemas.microsoft.com/office/drawing/2014/main" id="{981B31D8-9246-4507-A3CA-8700B1842711}"/>
              </a:ext>
            </a:extLst>
          </p:cNvPr>
          <p:cNvSpPr/>
          <p:nvPr/>
        </p:nvSpPr>
        <p:spPr>
          <a:xfrm>
            <a:off x="3458552" y="1676156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9" name="立方體 78">
            <a:extLst>
              <a:ext uri="{FF2B5EF4-FFF2-40B4-BE49-F238E27FC236}">
                <a16:creationId xmlns:a16="http://schemas.microsoft.com/office/drawing/2014/main" id="{0A3C8D04-64AB-4424-8CBC-0975F54F4484}"/>
              </a:ext>
            </a:extLst>
          </p:cNvPr>
          <p:cNvSpPr/>
          <p:nvPr/>
        </p:nvSpPr>
        <p:spPr>
          <a:xfrm>
            <a:off x="2698750" y="1669073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0" name="立方體 79">
            <a:extLst>
              <a:ext uri="{FF2B5EF4-FFF2-40B4-BE49-F238E27FC236}">
                <a16:creationId xmlns:a16="http://schemas.microsoft.com/office/drawing/2014/main" id="{39011A3D-C35E-41B9-98CE-B74531DC6C98}"/>
              </a:ext>
            </a:extLst>
          </p:cNvPr>
          <p:cNvSpPr/>
          <p:nvPr/>
        </p:nvSpPr>
        <p:spPr>
          <a:xfrm>
            <a:off x="1895964" y="1669073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1" name="立方體 80">
            <a:extLst>
              <a:ext uri="{FF2B5EF4-FFF2-40B4-BE49-F238E27FC236}">
                <a16:creationId xmlns:a16="http://schemas.microsoft.com/office/drawing/2014/main" id="{3F177853-92AB-452D-8A0A-17781966FDD3}"/>
              </a:ext>
            </a:extLst>
          </p:cNvPr>
          <p:cNvSpPr/>
          <p:nvPr/>
        </p:nvSpPr>
        <p:spPr>
          <a:xfrm>
            <a:off x="8337794" y="1668096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2" name="立方體 81">
            <a:extLst>
              <a:ext uri="{FF2B5EF4-FFF2-40B4-BE49-F238E27FC236}">
                <a16:creationId xmlns:a16="http://schemas.microsoft.com/office/drawing/2014/main" id="{23237E97-3B91-4438-B00A-837BB9156F54}"/>
              </a:ext>
            </a:extLst>
          </p:cNvPr>
          <p:cNvSpPr/>
          <p:nvPr/>
        </p:nvSpPr>
        <p:spPr>
          <a:xfrm>
            <a:off x="7549416" y="1668096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8" name="立方體 87">
            <a:extLst>
              <a:ext uri="{FF2B5EF4-FFF2-40B4-BE49-F238E27FC236}">
                <a16:creationId xmlns:a16="http://schemas.microsoft.com/office/drawing/2014/main" id="{065F9BBC-244A-48BA-9831-C22EE72868D0}"/>
              </a:ext>
            </a:extLst>
          </p:cNvPr>
          <p:cNvSpPr/>
          <p:nvPr/>
        </p:nvSpPr>
        <p:spPr>
          <a:xfrm>
            <a:off x="6706576" y="1668096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9" name="立方體 88">
            <a:extLst>
              <a:ext uri="{FF2B5EF4-FFF2-40B4-BE49-F238E27FC236}">
                <a16:creationId xmlns:a16="http://schemas.microsoft.com/office/drawing/2014/main" id="{6061B6FB-2F4C-4D03-B678-37876F5E07BB}"/>
              </a:ext>
            </a:extLst>
          </p:cNvPr>
          <p:cNvSpPr/>
          <p:nvPr/>
        </p:nvSpPr>
        <p:spPr>
          <a:xfrm>
            <a:off x="9126172" y="1676156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90" name="立方體 89">
            <a:extLst>
              <a:ext uri="{FF2B5EF4-FFF2-40B4-BE49-F238E27FC236}">
                <a16:creationId xmlns:a16="http://schemas.microsoft.com/office/drawing/2014/main" id="{EAF2FDEE-B923-4DBB-8582-AD605DC2BBEE}"/>
              </a:ext>
            </a:extLst>
          </p:cNvPr>
          <p:cNvSpPr/>
          <p:nvPr/>
        </p:nvSpPr>
        <p:spPr>
          <a:xfrm>
            <a:off x="10026161" y="1668096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95" name="立方體 94">
            <a:extLst>
              <a:ext uri="{FF2B5EF4-FFF2-40B4-BE49-F238E27FC236}">
                <a16:creationId xmlns:a16="http://schemas.microsoft.com/office/drawing/2014/main" id="{B8FEAD99-2E3A-453E-A349-9207A065353E}"/>
              </a:ext>
            </a:extLst>
          </p:cNvPr>
          <p:cNvSpPr/>
          <p:nvPr/>
        </p:nvSpPr>
        <p:spPr>
          <a:xfrm>
            <a:off x="11029462" y="1676156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 b="1" dirty="0"/>
          </a:p>
        </p:txBody>
      </p:sp>
      <p:sp>
        <p:nvSpPr>
          <p:cNvPr id="96" name="立方體 95">
            <a:extLst>
              <a:ext uri="{FF2B5EF4-FFF2-40B4-BE49-F238E27FC236}">
                <a16:creationId xmlns:a16="http://schemas.microsoft.com/office/drawing/2014/main" id="{8EE6A52E-1517-49E3-B9CC-96D028241DBD}"/>
              </a:ext>
            </a:extLst>
          </p:cNvPr>
          <p:cNvSpPr/>
          <p:nvPr/>
        </p:nvSpPr>
        <p:spPr>
          <a:xfrm>
            <a:off x="7819291" y="931740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 b="1" dirty="0"/>
          </a:p>
        </p:txBody>
      </p:sp>
      <p:sp>
        <p:nvSpPr>
          <p:cNvPr id="97" name="立方體 96">
            <a:extLst>
              <a:ext uri="{FF2B5EF4-FFF2-40B4-BE49-F238E27FC236}">
                <a16:creationId xmlns:a16="http://schemas.microsoft.com/office/drawing/2014/main" id="{50DAB860-80C5-47CB-8A56-55357AAEDD89}"/>
              </a:ext>
            </a:extLst>
          </p:cNvPr>
          <p:cNvSpPr/>
          <p:nvPr/>
        </p:nvSpPr>
        <p:spPr>
          <a:xfrm>
            <a:off x="8629652" y="908783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 dirty="0"/>
          </a:p>
        </p:txBody>
      </p:sp>
      <p:sp>
        <p:nvSpPr>
          <p:cNvPr id="99" name="立方體 98">
            <a:extLst>
              <a:ext uri="{FF2B5EF4-FFF2-40B4-BE49-F238E27FC236}">
                <a16:creationId xmlns:a16="http://schemas.microsoft.com/office/drawing/2014/main" id="{73FBD76D-0B77-4AD1-A662-077681D15A20}"/>
              </a:ext>
            </a:extLst>
          </p:cNvPr>
          <p:cNvSpPr/>
          <p:nvPr/>
        </p:nvSpPr>
        <p:spPr>
          <a:xfrm>
            <a:off x="9486411" y="897304"/>
            <a:ext cx="539750" cy="539750"/>
          </a:xfrm>
          <a:prstGeom prst="cube">
            <a:avLst/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TW" alt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</TotalTime>
  <Words>212</Words>
  <Application>Microsoft Office PowerPoint</Application>
  <PresentationFormat>寬螢幕</PresentationFormat>
  <Paragraphs>49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4" baseType="lpstr">
      <vt:lpstr>微軟正黑體</vt:lpstr>
      <vt:lpstr>標楷體</vt:lpstr>
      <vt:lpstr>Arial</vt:lpstr>
      <vt:lpstr>Times New Roman</vt:lpstr>
      <vt:lpstr>Trebuchet MS</vt:lpstr>
      <vt:lpstr>Walbaum Text</vt:lpstr>
      <vt:lpstr>Wingdings 2</vt:lpstr>
      <vt:lpstr>Wingdings 3</vt:lpstr>
      <vt:lpstr>多面向</vt:lpstr>
      <vt:lpstr>數學L10操作練習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數學L10操作練習</dc:title>
  <dc:creator>Janice Chen</dc:creator>
  <cp:lastModifiedBy>Janice Chen</cp:lastModifiedBy>
  <cp:revision>6</cp:revision>
  <dcterms:created xsi:type="dcterms:W3CDTF">2021-06-21T02:22:16Z</dcterms:created>
  <dcterms:modified xsi:type="dcterms:W3CDTF">2021-06-21T03:39:58Z</dcterms:modified>
</cp:coreProperties>
</file>